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648" r:id="rId2"/>
    <p:sldMasterId id="2147483660" r:id="rId3"/>
    <p:sldMasterId id="2147483663" r:id="rId4"/>
    <p:sldMasterId id="2147483666" r:id="rId5"/>
  </p:sldMasterIdLst>
  <p:notesMasterIdLst>
    <p:notesMasterId r:id="rId16"/>
  </p:notesMasterIdLst>
  <p:handoutMasterIdLst>
    <p:handoutMasterId r:id="rId17"/>
  </p:handoutMasterIdLst>
  <p:sldIdLst>
    <p:sldId id="269" r:id="rId6"/>
    <p:sldId id="300" r:id="rId7"/>
    <p:sldId id="292" r:id="rId8"/>
    <p:sldId id="294" r:id="rId9"/>
    <p:sldId id="293" r:id="rId10"/>
    <p:sldId id="301" r:id="rId11"/>
    <p:sldId id="295" r:id="rId12"/>
    <p:sldId id="296" r:id="rId13"/>
    <p:sldId id="29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s1" initials="U" lastIdx="1" clrIdx="0">
    <p:extLst>
      <p:ext uri="{19B8F6BF-5375-455C-9EA6-DF929625EA0E}">
        <p15:presenceInfo xmlns:p15="http://schemas.microsoft.com/office/powerpoint/2012/main" userId="S::office365a@redflashgroup.com::29337bfe-bcdc-4963-a64e-ab88f009bbc4" providerId="AD"/>
      </p:ext>
    </p:extLst>
  </p:cmAuthor>
  <p:cmAuthor id="2" name="Erick Felsey" initials="EF" lastIdx="1" clrIdx="1">
    <p:extLst>
      <p:ext uri="{19B8F6BF-5375-455C-9EA6-DF929625EA0E}">
        <p15:presenceInfo xmlns:p15="http://schemas.microsoft.com/office/powerpoint/2012/main" userId="S::erick@elearningmind.com::92ba58ee-c2fc-42d9-9196-061e6b8251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92745"/>
    <a:srgbClr val="F2F2F2"/>
    <a:srgbClr val="D6DCE5"/>
    <a:srgbClr val="0A1F60"/>
    <a:srgbClr val="2ED0FF"/>
    <a:srgbClr val="6DD6EC"/>
    <a:srgbClr val="BEF7FA"/>
    <a:srgbClr val="A7F1FB"/>
    <a:srgbClr val="A6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84878" autoAdjust="0"/>
  </p:normalViewPr>
  <p:slideViewPr>
    <p:cSldViewPr snapToGrid="0" snapToObjects="1">
      <p:cViewPr varScale="1">
        <p:scale>
          <a:sx n="95" d="100"/>
          <a:sy n="95" d="100"/>
        </p:scale>
        <p:origin x="1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537F67-8843-42B4-9051-D6F4A61DD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3B5AC-6035-4FCB-ACBF-BFFD34ED4E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0AEA4-3F19-4F42-91AE-A93231ABB6AE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6D496-F68B-4433-9AEF-E7D73F3FD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8BF13-2098-43A7-AF3D-88038BED5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2071-85AE-4634-ADF4-671944A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64895-6A18-451E-B7CB-0F11BB972913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FD32-2F24-4FA9-B7DE-53D903241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have any questions, do not hesitate to reach out to OGC or schedule a follow-up. We’re working constantly to change the landscape of location information and want to help your organization get where it needs to go.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png"/><Relationship Id="rId4" Type="http://schemas.openxmlformats.org/officeDocument/2006/relationships/hyperlink" Target="https://twitter.com/opengeospatial?ref_src=twsrc%5Egoogle%7Ctwcamp%5Eserp%7Ctwgr%5Eauthor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png"/><Relationship Id="rId4" Type="http://schemas.openxmlformats.org/officeDocument/2006/relationships/hyperlink" Target="https://twitter.com/opengeospatial?ref_src=twsrc%5Egoogle%7Ctwcamp%5Eserp%7Ctwgr%5Eautho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2092-82D1-461F-807E-84F5B15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6E5D17-F33D-4327-A7B8-A6331A0F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A4D5ED7-4916-4EF5-9B14-DD6D0EE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1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AF647A-F430-493F-8C59-3B860618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A26529-85C0-4F43-A661-C246EECB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F4EB3E8-5FEC-4C3E-A5D3-50A8AFCC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22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6320-0324-4809-B373-A030DCF9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1D4E-334B-43FF-8C44-6087A8997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6660E1-DC61-49B7-B1BF-758191AD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CEC819-3D8B-4945-9089-7043186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8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8C676-7022-455C-BC96-C417EAD0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950" y="1169129"/>
            <a:ext cx="551075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C6BE87-7DC1-4304-9721-F91A29FAEA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33C92-6E24-468B-B940-53DC3CAD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1B954B2-D76F-441F-9CC1-B9786CEA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90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7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54E6A5-FBEC-4C3A-B47B-6D153CDEB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8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12AB-4740-48C7-A306-8BC65841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1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EB54FDB-76A2-4243-86B5-611386F46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3" name="Picture 12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76BF76E-0419-4D4C-A49E-9895A6B546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563F8E6-7209-4995-BB0C-79F5A590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57135AE-A9F7-49E4-A4C5-F848A8277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29A5884-52CE-4BD4-B4CC-F852684E8D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382FF6-9475-4B95-8754-697DEAD1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" t="18712" r="1153" b="74465"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5" b="63720"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0DF1-7CB9-4ADA-A6E3-3CDCA86E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07" y="1162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97B7C-A314-4779-BD55-2FC2CEB1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0" r:id="rId3"/>
    <p:sldLayoutId id="214748371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F567DE2-1201-4602-845D-5E4183EB3E09}"/>
              </a:ext>
            </a:extLst>
          </p:cNvPr>
          <p:cNvSpPr/>
          <p:nvPr userDrawn="1"/>
        </p:nvSpPr>
        <p:spPr>
          <a:xfrm>
            <a:off x="0" y="0"/>
            <a:ext cx="6370710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icture containing person, man, using, water&#10;&#10;Description automatically generated">
            <a:extLst>
              <a:ext uri="{FF2B5EF4-FFF2-40B4-BE49-F238E27FC236}">
                <a16:creationId xmlns:a16="http://schemas.microsoft.com/office/drawing/2014/main" id="{79F6AB73-CACD-420F-94FF-329572A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7" b="800"/>
          <a:stretch/>
        </p:blipFill>
        <p:spPr>
          <a:xfrm flipH="1">
            <a:off x="6370710" y="0"/>
            <a:ext cx="5821290" cy="64972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D55CC2-ECB2-4C8C-AAE9-6DA13C3C1667}"/>
              </a:ext>
            </a:extLst>
          </p:cNvPr>
          <p:cNvSpPr txBox="1"/>
          <p:nvPr userDrawn="1"/>
        </p:nvSpPr>
        <p:spPr>
          <a:xfrm>
            <a:off x="1290937" y="4502457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indable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B235F-86D9-4CA4-A3A8-F1D9D5E31F50}"/>
              </a:ext>
            </a:extLst>
          </p:cNvPr>
          <p:cNvSpPr txBox="1"/>
          <p:nvPr userDrawn="1"/>
        </p:nvSpPr>
        <p:spPr>
          <a:xfrm>
            <a:off x="9836205" y="5657802"/>
            <a:ext cx="18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38" name="Google Shape;118;p19">
            <a:extLst>
              <a:ext uri="{FF2B5EF4-FFF2-40B4-BE49-F238E27FC236}">
                <a16:creationId xmlns:a16="http://schemas.microsoft.com/office/drawing/2014/main" id="{638F4D43-BD4D-41AF-B951-05D3354CD8D8}"/>
              </a:ext>
            </a:extLst>
          </p:cNvPr>
          <p:cNvSpPr/>
          <p:nvPr userDrawn="1"/>
        </p:nvSpPr>
        <p:spPr>
          <a:xfrm>
            <a:off x="625867" y="4453345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119;p19">
            <a:extLst>
              <a:ext uri="{FF2B5EF4-FFF2-40B4-BE49-F238E27FC236}">
                <a16:creationId xmlns:a16="http://schemas.microsoft.com/office/drawing/2014/main" id="{C9E8958B-3720-421F-BE83-BD36693B81B1}"/>
              </a:ext>
            </a:extLst>
          </p:cNvPr>
          <p:cNvSpPr/>
          <p:nvPr userDrawn="1"/>
        </p:nvSpPr>
        <p:spPr>
          <a:xfrm>
            <a:off x="3089907" y="4465878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120;p19">
            <a:extLst>
              <a:ext uri="{FF2B5EF4-FFF2-40B4-BE49-F238E27FC236}">
                <a16:creationId xmlns:a16="http://schemas.microsoft.com/office/drawing/2014/main" id="{EB6376F3-3CAD-4103-8C58-5BFB967035C3}"/>
              </a:ext>
            </a:extLst>
          </p:cNvPr>
          <p:cNvSpPr/>
          <p:nvPr userDrawn="1"/>
        </p:nvSpPr>
        <p:spPr>
          <a:xfrm>
            <a:off x="618171" y="5220332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121;p19">
            <a:extLst>
              <a:ext uri="{FF2B5EF4-FFF2-40B4-BE49-F238E27FC236}">
                <a16:creationId xmlns:a16="http://schemas.microsoft.com/office/drawing/2014/main" id="{355FA745-80DE-47BC-BBAB-FD75AA5511A6}"/>
              </a:ext>
            </a:extLst>
          </p:cNvPr>
          <p:cNvSpPr/>
          <p:nvPr userDrawn="1"/>
        </p:nvSpPr>
        <p:spPr>
          <a:xfrm>
            <a:off x="3108605" y="5222629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oogle Shape;127;p19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id="{678C7BC9-B6AA-4F18-ABEA-AE4DA001F54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114267" y="4456346"/>
            <a:ext cx="532289" cy="5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24;p19" descr="A close up of a logo&#10;&#10;Description automatically generated">
            <a:extLst>
              <a:ext uri="{FF2B5EF4-FFF2-40B4-BE49-F238E27FC236}">
                <a16:creationId xmlns:a16="http://schemas.microsoft.com/office/drawing/2014/main" id="{52D1C18E-6B7A-4CD6-B819-59FEC83D66A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660536" y="4494683"/>
            <a:ext cx="465951" cy="46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25;p19" descr="A close up of a logo&#10;&#10;Description automatically generated">
            <a:extLst>
              <a:ext uri="{FF2B5EF4-FFF2-40B4-BE49-F238E27FC236}">
                <a16:creationId xmlns:a16="http://schemas.microsoft.com/office/drawing/2014/main" id="{13536215-45EB-4C98-8BC0-C9AEFB27DDCD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84892" y="5178394"/>
            <a:ext cx="612940" cy="61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26;p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BC565F-DE29-4080-B712-23B93B737BF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3065531" y="520282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39FB623-817F-4F93-A288-978EC23E3A04}"/>
              </a:ext>
            </a:extLst>
          </p:cNvPr>
          <p:cNvSpPr txBox="1"/>
          <p:nvPr userDrawn="1"/>
        </p:nvSpPr>
        <p:spPr>
          <a:xfrm>
            <a:off x="3751637" y="4531453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ccessible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B2939A-F19C-4224-86A7-EF97F4D2E0E6}"/>
              </a:ext>
            </a:extLst>
          </p:cNvPr>
          <p:cNvSpPr txBox="1"/>
          <p:nvPr userDrawn="1"/>
        </p:nvSpPr>
        <p:spPr>
          <a:xfrm>
            <a:off x="1288611" y="5300198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nteroperable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327126-140B-4A3D-9476-05C34A3920A5}"/>
              </a:ext>
            </a:extLst>
          </p:cNvPr>
          <p:cNvSpPr txBox="1"/>
          <p:nvPr userDrawn="1"/>
        </p:nvSpPr>
        <p:spPr>
          <a:xfrm>
            <a:off x="3754625" y="5299592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eusable</a:t>
            </a:r>
            <a:endParaRPr lang="en-US" sz="1800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1F7842-FB62-4D03-A267-0ECABCF803CE}"/>
              </a:ext>
            </a:extLst>
          </p:cNvPr>
          <p:cNvSpPr/>
          <p:nvPr userDrawn="1"/>
        </p:nvSpPr>
        <p:spPr>
          <a:xfrm>
            <a:off x="0" y="3068852"/>
            <a:ext cx="6370711" cy="732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72C414-D113-4B8F-88E8-4DE4B29A2295}"/>
              </a:ext>
            </a:extLst>
          </p:cNvPr>
          <p:cNvSpPr txBox="1"/>
          <p:nvPr userDrawn="1"/>
        </p:nvSpPr>
        <p:spPr>
          <a:xfrm>
            <a:off x="153004" y="3142719"/>
            <a:ext cx="600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world’s leading and comprehensive </a:t>
            </a:r>
            <a:b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community of experts making location information:</a:t>
            </a:r>
            <a:endParaRPr lang="en-US" b="1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45468-F921-49D3-A341-9DC9068F2906}"/>
              </a:ext>
            </a:extLst>
          </p:cNvPr>
          <p:cNvSpPr txBox="1"/>
          <p:nvPr userDrawn="1"/>
        </p:nvSpPr>
        <p:spPr>
          <a:xfrm>
            <a:off x="11560254" y="5795401"/>
            <a:ext cx="30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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12533E42-C92B-4F9B-9039-39298932638B}"/>
              </a:ext>
            </a:extLst>
          </p:cNvPr>
          <p:cNvPicPr>
            <a:picLocks/>
          </p:cNvPicPr>
          <p:nvPr userDrawn="1"/>
        </p:nvPicPr>
        <p:blipFill rotWithShape="1">
          <a:blip r:embed="rId8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5" b="63720"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B76AA4-6C64-4F1F-ADCB-CF84C517368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28B69FD2-131B-4899-A007-3AA20C8D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EECBDD7C-B804-4A09-801E-60E613AF586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A4ED7CC-B2CC-4EDC-9BD3-54F30E099634}"/>
              </a:ext>
            </a:extLst>
          </p:cNvPr>
          <p:cNvSpPr/>
          <p:nvPr userDrawn="1"/>
        </p:nvSpPr>
        <p:spPr>
          <a:xfrm>
            <a:off x="584892" y="6551206"/>
            <a:ext cx="3257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2020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40533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r, night, sky, rain&#10;&#10;Description automatically generated">
            <a:extLst>
              <a:ext uri="{FF2B5EF4-FFF2-40B4-BE49-F238E27FC236}">
                <a16:creationId xmlns:a16="http://schemas.microsoft.com/office/drawing/2014/main" id="{7B2C781C-F1D4-43C0-8B19-F550E83D9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8" y="-10012"/>
            <a:ext cx="5689757" cy="65050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24283-A9D3-422D-9507-DB546AE54C2D}"/>
              </a:ext>
            </a:extLst>
          </p:cNvPr>
          <p:cNvSpPr/>
          <p:nvPr userDrawn="1"/>
        </p:nvSpPr>
        <p:spPr>
          <a:xfrm>
            <a:off x="5441795" y="-10014"/>
            <a:ext cx="6750205" cy="6512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60A2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1AAC2-6396-4424-BF19-D890A992B45C}"/>
              </a:ext>
            </a:extLst>
          </p:cNvPr>
          <p:cNvSpPr txBox="1"/>
          <p:nvPr userDrawn="1"/>
        </p:nvSpPr>
        <p:spPr>
          <a:xfrm>
            <a:off x="5724298" y="457198"/>
            <a:ext cx="5590447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OGC?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D50D0E-47C9-4289-9377-7039660FA830}"/>
              </a:ext>
            </a:extLst>
          </p:cNvPr>
          <p:cNvSpPr txBox="1"/>
          <p:nvPr userDrawn="1"/>
        </p:nvSpPr>
        <p:spPr>
          <a:xfrm>
            <a:off x="5869260" y="1548523"/>
            <a:ext cx="5783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Global consortium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over 500 industry, government, research and academic member organizations: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78EA83-B972-44E2-8502-877E21BD0A4E}"/>
              </a:ext>
            </a:extLst>
          </p:cNvPr>
          <p:cNvCxnSpPr>
            <a:cxnSpLocks/>
          </p:cNvCxnSpPr>
          <p:nvPr userDrawn="1"/>
        </p:nvCxnSpPr>
        <p:spPr>
          <a:xfrm>
            <a:off x="5952197" y="1185765"/>
            <a:ext cx="13852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5738DE-268C-49A1-9F15-630125AB7E22}"/>
              </a:ext>
            </a:extLst>
          </p:cNvPr>
          <p:cNvSpPr txBox="1"/>
          <p:nvPr userDrawn="1"/>
        </p:nvSpPr>
        <p:spPr>
          <a:xfrm>
            <a:off x="2682362" y="709053"/>
            <a:ext cx="142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Communities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6D778-491D-4733-BD13-4BC240378364}"/>
              </a:ext>
            </a:extLst>
          </p:cNvPr>
          <p:cNvSpPr txBox="1"/>
          <p:nvPr userDrawn="1"/>
        </p:nvSpPr>
        <p:spPr>
          <a:xfrm>
            <a:off x="5842419" y="2966634"/>
            <a:ext cx="6349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hub for thought leadership and innovation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related to location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F216B-3971-4E4D-8083-2287E9E9CB78}"/>
              </a:ext>
            </a:extLst>
          </p:cNvPr>
          <p:cNvSpPr txBox="1"/>
          <p:nvPr userDrawn="1"/>
        </p:nvSpPr>
        <p:spPr>
          <a:xfrm>
            <a:off x="3281069" y="1759532"/>
            <a:ext cx="1518601" cy="52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Expertise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BF33A-666B-47CD-9AD2-C722B6F61016}"/>
              </a:ext>
            </a:extLst>
          </p:cNvPr>
          <p:cNvSpPr txBox="1"/>
          <p:nvPr userDrawn="1"/>
        </p:nvSpPr>
        <p:spPr>
          <a:xfrm>
            <a:off x="3720640" y="2810002"/>
            <a:ext cx="161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Leadership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6BEC0-AED8-46D5-800D-23299C632733}"/>
              </a:ext>
            </a:extLst>
          </p:cNvPr>
          <p:cNvSpPr txBox="1"/>
          <p:nvPr userDrawn="1"/>
        </p:nvSpPr>
        <p:spPr>
          <a:xfrm>
            <a:off x="4137312" y="4910959"/>
            <a:ext cx="12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Standards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E5300-143A-47B9-A37C-143FDA06EDBF}"/>
              </a:ext>
            </a:extLst>
          </p:cNvPr>
          <p:cNvSpPr txBox="1"/>
          <p:nvPr userDrawn="1"/>
        </p:nvSpPr>
        <p:spPr>
          <a:xfrm>
            <a:off x="4051628" y="3860481"/>
            <a:ext cx="1214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Forum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D05123-7DEC-45A2-BF48-CB4F45FCBFF9}"/>
              </a:ext>
            </a:extLst>
          </p:cNvPr>
          <p:cNvCxnSpPr>
            <a:cxnSpLocks/>
          </p:cNvCxnSpPr>
          <p:nvPr userDrawn="1"/>
        </p:nvCxnSpPr>
        <p:spPr>
          <a:xfrm>
            <a:off x="1719621" y="970663"/>
            <a:ext cx="938430" cy="0"/>
          </a:xfrm>
          <a:prstGeom prst="line">
            <a:avLst/>
          </a:prstGeom>
          <a:ln>
            <a:solidFill>
              <a:srgbClr val="6DD6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FF68A-BE1D-4769-9DDE-1DD0718933EA}"/>
              </a:ext>
            </a:extLst>
          </p:cNvPr>
          <p:cNvCxnSpPr>
            <a:cxnSpLocks/>
          </p:cNvCxnSpPr>
          <p:nvPr userDrawn="1"/>
        </p:nvCxnSpPr>
        <p:spPr>
          <a:xfrm>
            <a:off x="2280060" y="2038472"/>
            <a:ext cx="991319" cy="0"/>
          </a:xfrm>
          <a:prstGeom prst="line">
            <a:avLst/>
          </a:prstGeom>
          <a:ln>
            <a:solidFill>
              <a:srgbClr val="BEF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ABBC1D-4520-465A-AAB6-25303685BDBD}"/>
              </a:ext>
            </a:extLst>
          </p:cNvPr>
          <p:cNvCxnSpPr>
            <a:cxnSpLocks/>
          </p:cNvCxnSpPr>
          <p:nvPr userDrawn="1"/>
        </p:nvCxnSpPr>
        <p:spPr>
          <a:xfrm>
            <a:off x="2570179" y="3075559"/>
            <a:ext cx="10795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7C087A-3B66-4E3A-B650-C8E8211A354D}"/>
              </a:ext>
            </a:extLst>
          </p:cNvPr>
          <p:cNvCxnSpPr/>
          <p:nvPr userDrawn="1"/>
        </p:nvCxnSpPr>
        <p:spPr>
          <a:xfrm>
            <a:off x="2668499" y="4099335"/>
            <a:ext cx="1373748" cy="0"/>
          </a:xfrm>
          <a:prstGeom prst="line">
            <a:avLst/>
          </a:prstGeom>
          <a:ln>
            <a:solidFill>
              <a:srgbClr val="A7F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0CFCE9-4062-4014-8F61-40F0062D1B54}"/>
              </a:ext>
            </a:extLst>
          </p:cNvPr>
          <p:cNvCxnSpPr>
            <a:cxnSpLocks/>
          </p:cNvCxnSpPr>
          <p:nvPr userDrawn="1"/>
        </p:nvCxnSpPr>
        <p:spPr>
          <a:xfrm>
            <a:off x="2991849" y="5175832"/>
            <a:ext cx="1114025" cy="0"/>
          </a:xfrm>
          <a:prstGeom prst="line">
            <a:avLst/>
          </a:prstGeom>
          <a:ln>
            <a:solidFill>
              <a:srgbClr val="A6E7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CC4FB14-4BBB-495D-8986-A4A3E1053D8D}"/>
              </a:ext>
            </a:extLst>
          </p:cNvPr>
          <p:cNvSpPr txBox="1"/>
          <p:nvPr userDrawn="1"/>
        </p:nvSpPr>
        <p:spPr>
          <a:xfrm>
            <a:off x="5842419" y="4819117"/>
            <a:ext cx="6349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consensus-based open standards organization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information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FC4B8-5E3F-4EBC-BA10-AAE0E300E381}"/>
              </a:ext>
            </a:extLst>
          </p:cNvPr>
          <p:cNvSpPr txBox="1"/>
          <p:nvPr userDrawn="1"/>
        </p:nvSpPr>
        <p:spPr>
          <a:xfrm>
            <a:off x="5842419" y="3892876"/>
            <a:ext cx="6349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neutral and trusted forum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interoperability issues within and across communities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C15780-4A67-4428-8E17-EC5E95832895}"/>
              </a:ext>
            </a:extLst>
          </p:cNvPr>
          <p:cNvSpPr txBox="1"/>
          <p:nvPr userDrawn="1"/>
        </p:nvSpPr>
        <p:spPr>
          <a:xfrm>
            <a:off x="662116" y="5265370"/>
            <a:ext cx="18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27" name="Picture 26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424DC046-7E24-4C41-9851-06E0B4DEDF8C}"/>
              </a:ext>
            </a:extLst>
          </p:cNvPr>
          <p:cNvPicPr>
            <a:picLocks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5" b="63720"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D29AD2-AF62-47EE-AEE9-224A0BB5366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DD31773-BFA5-4F96-BD69-A4FA49334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32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32F96E37-490A-4AE9-B5F8-3CC5C4722F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0A513AF-3F0E-4BF4-A409-0E6A02E99C50}"/>
              </a:ext>
            </a:extLst>
          </p:cNvPr>
          <p:cNvSpPr/>
          <p:nvPr userDrawn="1"/>
        </p:nvSpPr>
        <p:spPr>
          <a:xfrm>
            <a:off x="0" y="6560736"/>
            <a:ext cx="121919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2020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405938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ptop, indoor, computer, person&#10;&#10;Description automatically generated">
            <a:extLst>
              <a:ext uri="{FF2B5EF4-FFF2-40B4-BE49-F238E27FC236}">
                <a16:creationId xmlns:a16="http://schemas.microsoft.com/office/drawing/2014/main" id="{B5445D77-1EFD-483D-A03A-EF38776DC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64"/>
          <a:stretch/>
        </p:blipFill>
        <p:spPr>
          <a:xfrm>
            <a:off x="0" y="7620"/>
            <a:ext cx="6763432" cy="6489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465E5B-22B8-4E72-B835-DF9A4CFD14C9}"/>
              </a:ext>
            </a:extLst>
          </p:cNvPr>
          <p:cNvSpPr/>
          <p:nvPr userDrawn="1"/>
        </p:nvSpPr>
        <p:spPr>
          <a:xfrm>
            <a:off x="6297731" y="0"/>
            <a:ext cx="5902712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EB67D19A-99E1-4749-A4A8-10A9B5F7EA33}"/>
              </a:ext>
            </a:extLst>
          </p:cNvPr>
          <p:cNvPicPr>
            <a:picLocks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5" b="63720"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4C919E-6033-44D8-A82E-BAC7C8B41DA4}"/>
              </a:ext>
            </a:extLst>
          </p:cNvPr>
          <p:cNvSpPr/>
          <p:nvPr userDrawn="1"/>
        </p:nvSpPr>
        <p:spPr>
          <a:xfrm>
            <a:off x="-2304" y="6430"/>
            <a:ext cx="6307631" cy="1957137"/>
          </a:xfrm>
          <a:prstGeom prst="rect">
            <a:avLst/>
          </a:prstGeom>
          <a:solidFill>
            <a:srgbClr val="060A24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C3632-C874-4FE5-988C-668B6AA0FA2A}"/>
              </a:ext>
            </a:extLst>
          </p:cNvPr>
          <p:cNvSpPr/>
          <p:nvPr userDrawn="1"/>
        </p:nvSpPr>
        <p:spPr>
          <a:xfrm>
            <a:off x="6305328" y="7406"/>
            <a:ext cx="5902712" cy="1957137"/>
          </a:xfrm>
          <a:prstGeom prst="rect">
            <a:avLst/>
          </a:prstGeom>
          <a:solidFill>
            <a:srgbClr val="09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F7420-6F97-420E-AB6D-7DCC48B44A70}"/>
              </a:ext>
            </a:extLst>
          </p:cNvPr>
          <p:cNvSpPr txBox="1"/>
          <p:nvPr userDrawn="1"/>
        </p:nvSpPr>
        <p:spPr>
          <a:xfrm>
            <a:off x="6529135" y="383248"/>
            <a:ext cx="550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The world’s leading and comprehensive community of experts making location data more findable, accessible, interoperable and reusable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23890-AF8D-4846-8121-CDF7ADE81E24}"/>
              </a:ext>
            </a:extLst>
          </p:cNvPr>
          <p:cNvSpPr txBox="1"/>
          <p:nvPr userDrawn="1"/>
        </p:nvSpPr>
        <p:spPr>
          <a:xfrm>
            <a:off x="6935536" y="2226115"/>
            <a:ext cx="1845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C0237-CA9B-459A-9D1C-A8F9952C7102}"/>
              </a:ext>
            </a:extLst>
          </p:cNvPr>
          <p:cNvSpPr txBox="1"/>
          <p:nvPr userDrawn="1"/>
        </p:nvSpPr>
        <p:spPr>
          <a:xfrm>
            <a:off x="6935535" y="3552272"/>
            <a:ext cx="206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75ED4-BB99-419E-8740-98414831B88D}"/>
              </a:ext>
            </a:extLst>
          </p:cNvPr>
          <p:cNvSpPr txBox="1"/>
          <p:nvPr userDrawn="1"/>
        </p:nvSpPr>
        <p:spPr>
          <a:xfrm>
            <a:off x="6935535" y="4887785"/>
            <a:ext cx="332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Academia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74F26-6D78-4CF2-88B7-6D78A1FC647C}"/>
              </a:ext>
            </a:extLst>
          </p:cNvPr>
          <p:cNvSpPr txBox="1"/>
          <p:nvPr userDrawn="1"/>
        </p:nvSpPr>
        <p:spPr>
          <a:xfrm>
            <a:off x="611977" y="383248"/>
            <a:ext cx="516594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are our members?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206074-9906-4596-A595-3DF70721DC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933937" y="433137"/>
            <a:ext cx="0" cy="113887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D96724-508B-4C86-852C-9348DD865620}"/>
              </a:ext>
            </a:extLst>
          </p:cNvPr>
          <p:cNvSpPr txBox="1"/>
          <p:nvPr userDrawn="1"/>
        </p:nvSpPr>
        <p:spPr>
          <a:xfrm>
            <a:off x="6935536" y="2553019"/>
            <a:ext cx="4303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Business Development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Competitive Technical Advantage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Global; Brand Exposure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Funding for Innovation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99D9C-DBAE-4B78-81E3-45BAAFA88CC2}"/>
              </a:ext>
            </a:extLst>
          </p:cNvPr>
          <p:cNvSpPr txBox="1"/>
          <p:nvPr userDrawn="1"/>
        </p:nvSpPr>
        <p:spPr>
          <a:xfrm>
            <a:off x="6935535" y="3872411"/>
            <a:ext cx="511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Innovation and Market Support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Trusted Advice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International Partnerships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Operational Policy, Support, and Certification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093A5-D3EC-45CD-A5FA-8B94D9CD9390}"/>
              </a:ext>
            </a:extLst>
          </p:cNvPr>
          <p:cNvSpPr txBox="1"/>
          <p:nvPr userDrawn="1"/>
        </p:nvSpPr>
        <p:spPr>
          <a:xfrm>
            <a:off x="6935535" y="5196997"/>
            <a:ext cx="3626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Applied Research Partners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Funding for Innovation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International Collaboration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Citations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EBF67-3402-4B27-B109-22EF82CBAB31}"/>
              </a:ext>
            </a:extLst>
          </p:cNvPr>
          <p:cNvSpPr txBox="1"/>
          <p:nvPr userDrawn="1"/>
        </p:nvSpPr>
        <p:spPr>
          <a:xfrm>
            <a:off x="10550013" y="1218068"/>
            <a:ext cx="147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09B4A003-567F-484E-B389-DD6F5934C6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8552" y="2135917"/>
            <a:ext cx="450880" cy="45088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98627A3-9CDA-4281-8D00-48A0905A5D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91252" y="3423022"/>
            <a:ext cx="539998" cy="539998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E07B5C55-17C4-42B7-9E39-100E77B94CA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75750" y="4855060"/>
            <a:ext cx="393700" cy="3937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D0596D-FDD8-4353-A183-BBC22A1D96E7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8D1E095-E24B-4EAC-95AF-53F0C7758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9161A6E4-E812-4AB0-80D6-1D2E416454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4190970-6525-44D3-9AE8-4614745807E8}"/>
              </a:ext>
            </a:extLst>
          </p:cNvPr>
          <p:cNvSpPr/>
          <p:nvPr userDrawn="1"/>
        </p:nvSpPr>
        <p:spPr>
          <a:xfrm>
            <a:off x="0" y="6147896"/>
            <a:ext cx="12192000" cy="429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F66AB522-982A-4FA7-ACDF-5358F4032C6C}"/>
              </a:ext>
            </a:extLst>
          </p:cNvPr>
          <p:cNvPicPr>
            <a:picLocks/>
          </p:cNvPicPr>
          <p:nvPr userDrawn="1"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5" b="63720"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pic>
        <p:nvPicPr>
          <p:cNvPr id="7" name="Picture 6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CED46392-1508-4C8D-9D6E-3A41BFC61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" t="6695" r="-446" b="3716"/>
          <a:stretch/>
        </p:blipFill>
        <p:spPr>
          <a:xfrm>
            <a:off x="0" y="0"/>
            <a:ext cx="6096000" cy="6147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17066-E003-4E0F-B44B-7583D77BC76E}"/>
              </a:ext>
            </a:extLst>
          </p:cNvPr>
          <p:cNvSpPr txBox="1"/>
          <p:nvPr userDrawn="1"/>
        </p:nvSpPr>
        <p:spPr>
          <a:xfrm>
            <a:off x="6282388" y="290354"/>
            <a:ext cx="42597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8F0087-078C-4D1E-A87E-2D4DB1EF4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3539" y="1063993"/>
            <a:ext cx="122795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20684B-B77A-4314-88F0-E06F6049CE6A}"/>
              </a:ext>
            </a:extLst>
          </p:cNvPr>
          <p:cNvSpPr txBox="1"/>
          <p:nvPr userDrawn="1"/>
        </p:nvSpPr>
        <p:spPr>
          <a:xfrm>
            <a:off x="171519" y="184151"/>
            <a:ext cx="179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0CE82-746C-42D6-A03A-EA776CC1FB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04" y="3096747"/>
            <a:ext cx="439378" cy="439378"/>
          </a:xfrm>
          <a:prstGeom prst="rect">
            <a:avLst/>
          </a:prstGeom>
        </p:spPr>
      </p:pic>
      <p:pic>
        <p:nvPicPr>
          <p:cNvPr id="19" name="Picture 1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55F7A46D-C012-4930-9CC3-4FE49C3FFE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05" y="4374326"/>
            <a:ext cx="394259" cy="394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3D5327-B18B-4464-8A47-5205408F1ABD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DA7BAE-9FA0-459E-9E5B-50E1679AD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20A3F6FC-0327-45A8-AAC3-6D612851F9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g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is.net/de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mullas.com/implementar-rdf-en-wordpres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stackoverflow.com/questions/33377425/er-vs-database-schema-diagrams" TargetMode="External"/><Relationship Id="rId7" Type="http://schemas.openxmlformats.org/officeDocument/2006/relationships/hyperlink" Target="https://pixabay.com/en/document-icon-computer-web-309065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insightextractor.com/2016/07/07/reasons-developing-data-dictionary-important/" TargetMode="Externa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6739B-6975-43ED-8A4D-46C87323EF67}"/>
              </a:ext>
            </a:extLst>
          </p:cNvPr>
          <p:cNvSpPr txBox="1"/>
          <p:nvPr/>
        </p:nvSpPr>
        <p:spPr>
          <a:xfrm>
            <a:off x="0" y="21771"/>
            <a:ext cx="6411083" cy="209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32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OGC Registers &amp; Definition Server</a:t>
            </a:r>
          </a:p>
          <a:p>
            <a:pPr>
              <a:lnSpc>
                <a:spcPts val="5500"/>
              </a:lnSpc>
            </a:pPr>
            <a:r>
              <a:rPr lang="en-US" sz="2000" b="1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Gobe</a:t>
            </a:r>
            <a:r>
              <a:rPr lang="en-US" sz="20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Hobona</a:t>
            </a:r>
            <a:r>
              <a:rPr lang="en-US" sz="20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Rob Atkinson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C8112-4C32-1E4F-9A16-23325B0BDCAB}"/>
              </a:ext>
            </a:extLst>
          </p:cNvPr>
          <p:cNvSpPr txBox="1"/>
          <p:nvPr/>
        </p:nvSpPr>
        <p:spPr>
          <a:xfrm>
            <a:off x="0" y="2701311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2021-07-22</a:t>
            </a:r>
          </a:p>
        </p:txBody>
      </p:sp>
    </p:spTree>
    <p:extLst>
      <p:ext uri="{BB962C8B-B14F-4D97-AF65-F5344CB8AC3E}">
        <p14:creationId xmlns:p14="http://schemas.microsoft.com/office/powerpoint/2010/main" val="178068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017798-7EEC-4433-AD80-489AF86DDE85}"/>
              </a:ext>
            </a:extLst>
          </p:cNvPr>
          <p:cNvSpPr/>
          <p:nvPr/>
        </p:nvSpPr>
        <p:spPr>
          <a:xfrm>
            <a:off x="0" y="621886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Contact </a:t>
            </a:r>
            <a:r>
              <a:rPr lang="en-US" sz="11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  <a:hlinkClick r:id="rId3"/>
              </a:rPr>
              <a:t>info@ogc.org</a:t>
            </a:r>
            <a:r>
              <a:rPr lang="en-US" sz="11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schedule a meeting for an in-depth discussion with OGC staff and join our community today!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7106AF-64C8-488C-809A-8E3053B313CF}"/>
              </a:ext>
            </a:extLst>
          </p:cNvPr>
          <p:cNvSpPr/>
          <p:nvPr/>
        </p:nvSpPr>
        <p:spPr>
          <a:xfrm>
            <a:off x="6396156" y="3068903"/>
            <a:ext cx="236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6F3A5-72C8-4B34-B5E8-D5C5134122F4}"/>
              </a:ext>
            </a:extLst>
          </p:cNvPr>
          <p:cNvSpPr/>
          <p:nvPr/>
        </p:nvSpPr>
        <p:spPr>
          <a:xfrm>
            <a:off x="6393145" y="4141852"/>
            <a:ext cx="289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0AD71-4323-4BB6-9918-5DD0D458AEDB}"/>
              </a:ext>
            </a:extLst>
          </p:cNvPr>
          <p:cNvSpPr txBox="1"/>
          <p:nvPr/>
        </p:nvSpPr>
        <p:spPr>
          <a:xfrm>
            <a:off x="6410667" y="4446653"/>
            <a:ext cx="3330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65+ Adopted Standards</a:t>
            </a:r>
          </a:p>
          <a:p>
            <a:pPr lvl="0"/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300+ products with 1000+ certified implementations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1,700,000+ Operational Data Sets </a:t>
            </a:r>
            <a:b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OGC Standards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FA931E-6744-4E45-A638-6E03ED306DCF}"/>
              </a:ext>
            </a:extLst>
          </p:cNvPr>
          <p:cNvSpPr/>
          <p:nvPr/>
        </p:nvSpPr>
        <p:spPr>
          <a:xfrm>
            <a:off x="6372319" y="3395169"/>
            <a:ext cx="326931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120+ Innovation Initiatives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380+ Technical reports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Tech Trends monitoring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EB6769-FC11-4E4F-9421-8361D2563F67}"/>
              </a:ext>
            </a:extLst>
          </p:cNvPr>
          <p:cNvSpPr/>
          <p:nvPr/>
        </p:nvSpPr>
        <p:spPr>
          <a:xfrm>
            <a:off x="6372319" y="1183180"/>
            <a:ext cx="266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97552-9459-49DC-AA9E-DAC622D0F48D}"/>
              </a:ext>
            </a:extLst>
          </p:cNvPr>
          <p:cNvSpPr txBox="1"/>
          <p:nvPr/>
        </p:nvSpPr>
        <p:spPr>
          <a:xfrm>
            <a:off x="6393145" y="1522001"/>
            <a:ext cx="32246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500+ International Members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110+ Member Meetings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60+ Alliance and Liaison partners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 Standards Working Groups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45+ Domain Working Groups</a:t>
            </a:r>
          </a:p>
          <a:p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25+ Years of Not for Profit Work</a:t>
            </a:r>
            <a:b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10+ Regional and Country Forums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BC80EE-6369-4AE5-9BDE-F69BFE75D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81" y="6503611"/>
            <a:ext cx="2743200" cy="365125"/>
          </a:xfrm>
        </p:spPr>
        <p:txBody>
          <a:bodyPr/>
          <a:lstStyle/>
          <a:p>
            <a:fld id="{0F9F7EA0-3F56-4C7E-9B2D-3423B3AF02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CE076-0250-F648-9CDD-CB0AE23E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7"/>
            <a:ext cx="11727905" cy="5224515"/>
          </a:xfrm>
        </p:spPr>
        <p:txBody>
          <a:bodyPr/>
          <a:lstStyle/>
          <a:p>
            <a:r>
              <a:rPr lang="en-US" dirty="0"/>
              <a:t>All registers of resources under the </a:t>
            </a:r>
            <a:r>
              <a:rPr lang="en-US" dirty="0">
                <a:hlinkClick r:id="rId2"/>
              </a:rPr>
              <a:t>www.opengis.net/def</a:t>
            </a:r>
            <a:r>
              <a:rPr lang="en-US" dirty="0"/>
              <a:t> namespace are managed by the OGC Naming Authority (OGC-NA) Sub-Committee of the OGC Technical Committee.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primary role </a:t>
            </a:r>
            <a:r>
              <a:rPr lang="en-US" dirty="0"/>
              <a:t>of the OGC-NA is to ensure an orderly process for assigning URIs and URNs for OGC resources, such as OGC documents, standards, namespaces, ontologies.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548826-6C01-B744-955E-880A6B73E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493A6A-96BF-E942-A6D3-18846014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1181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B0B68F-413A-784F-BD9F-149773D8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1509550" cy="5237962"/>
          </a:xfrm>
        </p:spPr>
        <p:txBody>
          <a:bodyPr>
            <a:normAutofit/>
          </a:bodyPr>
          <a:lstStyle/>
          <a:p>
            <a:r>
              <a:rPr lang="en-US" b="1" dirty="0"/>
              <a:t>Develop policy </a:t>
            </a:r>
            <a:r>
              <a:rPr lang="en-US" dirty="0"/>
              <a:t>on the assignment of URIs and URNs for OGC resources, such as OGC documents, standards, namespaces, ontologies;</a:t>
            </a:r>
          </a:p>
          <a:p>
            <a:r>
              <a:rPr lang="en-US" b="1" dirty="0"/>
              <a:t>Serve as the control body </a:t>
            </a:r>
            <a:r>
              <a:rPr lang="en-US" dirty="0"/>
              <a:t>for URIs and URNs of OGC resources, a role defined in ISO 19135:2015.</a:t>
            </a:r>
          </a:p>
          <a:p>
            <a:r>
              <a:rPr lang="en-US" b="1" dirty="0"/>
              <a:t>Manage or delegate </a:t>
            </a:r>
            <a:r>
              <a:rPr lang="en-US" dirty="0"/>
              <a:t>the management of change control facilities for URIs and URNs of OGC resources</a:t>
            </a:r>
          </a:p>
          <a:p>
            <a:r>
              <a:rPr lang="en-US" b="1" dirty="0"/>
              <a:t>Establish liaisons </a:t>
            </a:r>
            <a:r>
              <a:rPr lang="en-US" dirty="0"/>
              <a:t>with authoritative sources of URIs and URNs that are used by OGC standards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C93BA-80B5-434B-9AB9-8AB8E4A39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890B58-EB90-FA40-907D-D7DF1386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OGC Naming Authority</a:t>
            </a:r>
          </a:p>
        </p:txBody>
      </p:sp>
    </p:spTree>
    <p:extLst>
      <p:ext uri="{BB962C8B-B14F-4D97-AF65-F5344CB8AC3E}">
        <p14:creationId xmlns:p14="http://schemas.microsoft.com/office/powerpoint/2010/main" val="403200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6F5521-6C9D-DC4F-A10D-3E06348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1714458" cy="521106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Documents</a:t>
            </a:r>
            <a:r>
              <a:rPr lang="en-US" dirty="0"/>
              <a:t>: OGC publications such as standards, engineering reports and best practice documents. These will be registered by OGC staff during the publication process.</a:t>
            </a:r>
          </a:p>
          <a:p>
            <a:r>
              <a:rPr lang="en-US" b="1" dirty="0"/>
              <a:t>Namespaces</a:t>
            </a:r>
            <a:r>
              <a:rPr lang="en-US" dirty="0"/>
              <a:t>: A collection of uniquely-assigned identifiers.</a:t>
            </a:r>
          </a:p>
          <a:p>
            <a:r>
              <a:rPr lang="en-US" b="1" dirty="0"/>
              <a:t>Controlled lists</a:t>
            </a:r>
            <a:r>
              <a:rPr lang="en-US" dirty="0"/>
              <a:t>: A list of terms used to control terminology. This may include </a:t>
            </a:r>
            <a:r>
              <a:rPr lang="en-US" dirty="0" err="1"/>
              <a:t>codelists</a:t>
            </a:r>
            <a:r>
              <a:rPr lang="en-US" dirty="0"/>
              <a:t>.</a:t>
            </a:r>
          </a:p>
          <a:p>
            <a:r>
              <a:rPr lang="en-US" b="1" dirty="0"/>
              <a:t>Authority files</a:t>
            </a:r>
            <a:r>
              <a:rPr lang="en-US" dirty="0"/>
              <a:t>: A set of established names or headings and cross-references to the preferred form from variant or alternate forms.</a:t>
            </a:r>
          </a:p>
          <a:p>
            <a:r>
              <a:rPr lang="en-US" b="1" dirty="0"/>
              <a:t>Ontologies</a:t>
            </a:r>
            <a:r>
              <a:rPr lang="en-US" dirty="0"/>
              <a:t>: A formal specification of concrete or abstract things, and the relationships among them, in a prescribed domain of knowledge (based on the definition in ISO/IEC 19763-1:2015)</a:t>
            </a:r>
          </a:p>
          <a:p>
            <a:r>
              <a:rPr lang="en-US" b="1" dirty="0"/>
              <a:t>Alphanumeric classification schemes</a:t>
            </a:r>
            <a:r>
              <a:rPr lang="en-US" dirty="0"/>
              <a:t>: Controlled codes (letters or numbers, or both letters and numbers) that represent concepts or headings.</a:t>
            </a:r>
          </a:p>
          <a:p>
            <a:r>
              <a:rPr lang="en-US" b="1" dirty="0"/>
              <a:t>Thesauri</a:t>
            </a:r>
            <a:r>
              <a:rPr lang="en-US" dirty="0"/>
              <a:t>: A controlled and structured vocabulary in which concepts are represented by terms, organized so that relationships between concepts are made explicit, and preferred terms are accompanied by lead-in entries for synonyms or quasi-synonyms (based on the ISO definition in ISO 25964-1:2011)</a:t>
            </a:r>
          </a:p>
          <a:p>
            <a:r>
              <a:rPr lang="en-US" b="1" dirty="0"/>
              <a:t>Normative elements in OGC standards</a:t>
            </a:r>
            <a:r>
              <a:rPr lang="en-US" dirty="0"/>
              <a:t>, according to the provisions of the OGC modular specification policy and the associated name type specification.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C329C-3241-EF4B-B038-E8976D83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19A1DD-6449-6E4F-80E2-81F308D7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Resources in the Registers</a:t>
            </a:r>
          </a:p>
        </p:txBody>
      </p:sp>
    </p:spTree>
    <p:extLst>
      <p:ext uri="{BB962C8B-B14F-4D97-AF65-F5344CB8AC3E}">
        <p14:creationId xmlns:p14="http://schemas.microsoft.com/office/powerpoint/2010/main" val="420193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BF35B-6A12-F946-8FE6-F1446F6A5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FF49E-ADDB-754F-AB1D-16E6312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Process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6429DFC-EEE1-F74E-AD8A-FBDBD8FA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2" y="985371"/>
            <a:ext cx="10641853" cy="54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37B0F-EAB8-BB4E-90B0-462D4DEC6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3E978-E5E4-8449-A53A-BAE58397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Submit Proposals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0A82ED7-5505-6D4D-9C30-749C1F633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" y="981636"/>
            <a:ext cx="9658398" cy="521345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B58D8C7-3915-6247-8688-273CD2B5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564" y="1951727"/>
            <a:ext cx="9518436" cy="49062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25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156C2-85B1-094F-956C-E446677C7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61391F-0818-054C-9326-4141B63E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Introduction to the OGC Definitions Server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22B51748-9A94-3244-8D7C-2E2697695DA5}"/>
              </a:ext>
            </a:extLst>
          </p:cNvPr>
          <p:cNvSpPr/>
          <p:nvPr/>
        </p:nvSpPr>
        <p:spPr>
          <a:xfrm>
            <a:off x="10759077" y="1137121"/>
            <a:ext cx="1135117" cy="110358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Sensor Models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B6BA0-4C6F-2144-BD37-B58ECE05BFBA}"/>
              </a:ext>
            </a:extLst>
          </p:cNvPr>
          <p:cNvSpPr/>
          <p:nvPr/>
        </p:nvSpPr>
        <p:spPr>
          <a:xfrm>
            <a:off x="4720282" y="2644346"/>
            <a:ext cx="3237470" cy="19905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Definitions Server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21DB2F-F9F9-D948-B0C9-F7D82DE08C93}"/>
              </a:ext>
            </a:extLst>
          </p:cNvPr>
          <p:cNvSpPr/>
          <p:nvPr/>
        </p:nvSpPr>
        <p:spPr>
          <a:xfrm>
            <a:off x="461319" y="1153298"/>
            <a:ext cx="1985319" cy="10462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OGC APIs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93A3E-630F-CB44-88F6-0859C1934573}"/>
              </a:ext>
            </a:extLst>
          </p:cNvPr>
          <p:cNvSpPr/>
          <p:nvPr/>
        </p:nvSpPr>
        <p:spPr>
          <a:xfrm>
            <a:off x="9908875" y="5197776"/>
            <a:ext cx="1985319" cy="10462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Sensor Webs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EBCC65-F5D6-FA4B-BEE4-1AFD22FA2CFE}"/>
              </a:ext>
            </a:extLst>
          </p:cNvPr>
          <p:cNvSpPr/>
          <p:nvPr/>
        </p:nvSpPr>
        <p:spPr>
          <a:xfrm>
            <a:off x="461318" y="5272217"/>
            <a:ext cx="1985319" cy="10462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OGC Web Services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D55E4D-D189-5D4F-947C-FB81A7E56309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2446638" y="1676401"/>
            <a:ext cx="2273644" cy="196321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C42FF7-2C11-8245-8553-88D8486A6452}"/>
              </a:ext>
            </a:extLst>
          </p:cNvPr>
          <p:cNvSpPr txBox="1"/>
          <p:nvPr/>
        </p:nvSpPr>
        <p:spPr>
          <a:xfrm rot="2516225">
            <a:off x="2702713" y="2289290"/>
            <a:ext cx="197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relation types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37626A-7369-FD4E-9CE1-E4EE22EB3954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7957752" y="3639611"/>
            <a:ext cx="1951123" cy="20812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F27273-3F06-A942-90A3-266EF3D2BA28}"/>
              </a:ext>
            </a:extLst>
          </p:cNvPr>
          <p:cNvSpPr txBox="1"/>
          <p:nvPr/>
        </p:nvSpPr>
        <p:spPr>
          <a:xfrm rot="2789016">
            <a:off x="7880674" y="4394300"/>
            <a:ext cx="216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Concept definitions</a:t>
            </a:r>
          </a:p>
          <a:p>
            <a:pPr algn="ctr"/>
            <a:r>
              <a:rPr lang="en-US" dirty="0"/>
              <a:t>CRS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6990D5-00B3-1F4B-A2F4-3212BA02207D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2446637" y="3639611"/>
            <a:ext cx="2273645" cy="21557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87CB8E-66FA-4B4A-AA64-802A0DCA31AA}"/>
              </a:ext>
            </a:extLst>
          </p:cNvPr>
          <p:cNvSpPr txBox="1"/>
          <p:nvPr/>
        </p:nvSpPr>
        <p:spPr>
          <a:xfrm rot="2516225">
            <a:off x="2446442" y="2604329"/>
            <a:ext cx="197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CRS &amp; Media Types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218EA3-9551-3D40-A158-07524736374D}"/>
              </a:ext>
            </a:extLst>
          </p:cNvPr>
          <p:cNvSpPr txBox="1"/>
          <p:nvPr/>
        </p:nvSpPr>
        <p:spPr>
          <a:xfrm rot="18732466">
            <a:off x="2583131" y="4760159"/>
            <a:ext cx="197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 Types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091546-2F37-0D4F-9B7E-0F632BFEFA37}"/>
              </a:ext>
            </a:extLst>
          </p:cNvPr>
          <p:cNvSpPr txBox="1"/>
          <p:nvPr/>
        </p:nvSpPr>
        <p:spPr>
          <a:xfrm rot="19064235">
            <a:off x="2512612" y="4760158"/>
            <a:ext cx="101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42E26E-AD64-D24D-85ED-66359E599644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 flipV="1">
            <a:off x="7957752" y="1688914"/>
            <a:ext cx="2801325" cy="195069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BF8970C3-BF39-844B-9A6A-624ACC6AB9AF}"/>
              </a:ext>
            </a:extLst>
          </p:cNvPr>
          <p:cNvSpPr/>
          <p:nvPr/>
        </p:nvSpPr>
        <p:spPr>
          <a:xfrm>
            <a:off x="548621" y="3054791"/>
            <a:ext cx="1135117" cy="110358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Encodings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CD81C0-F461-B34E-A424-1F8BAD1AE406}"/>
              </a:ext>
            </a:extLst>
          </p:cNvPr>
          <p:cNvCxnSpPr>
            <a:cxnSpLocks/>
            <a:stCxn id="7" idx="1"/>
            <a:endCxn id="20" idx="3"/>
          </p:cNvCxnSpPr>
          <p:nvPr/>
        </p:nvCxnSpPr>
        <p:spPr>
          <a:xfrm flipH="1" flipV="1">
            <a:off x="1683738" y="3606584"/>
            <a:ext cx="3036544" cy="3302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E56EA8-BD71-4342-9EDD-EEA341502B62}"/>
              </a:ext>
            </a:extLst>
          </p:cNvPr>
          <p:cNvSpPr txBox="1"/>
          <p:nvPr/>
        </p:nvSpPr>
        <p:spPr>
          <a:xfrm>
            <a:off x="2234915" y="3270617"/>
            <a:ext cx="101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CRS</a:t>
            </a:r>
          </a:p>
        </p:txBody>
      </p:sp>
      <p:sp>
        <p:nvSpPr>
          <p:cNvPr id="23" name="Folded Corner 22">
            <a:extLst>
              <a:ext uri="{FF2B5EF4-FFF2-40B4-BE49-F238E27FC236}">
                <a16:creationId xmlns:a16="http://schemas.microsoft.com/office/drawing/2014/main" id="{C4642CDC-0C37-A14E-8878-3FE03187899F}"/>
              </a:ext>
            </a:extLst>
          </p:cNvPr>
          <p:cNvSpPr/>
          <p:nvPr/>
        </p:nvSpPr>
        <p:spPr>
          <a:xfrm>
            <a:off x="10759078" y="3051920"/>
            <a:ext cx="1135117" cy="1103586"/>
          </a:xfrm>
          <a:prstGeom prst="foldedCorne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Standards &amp; Profiles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D4440-FF79-DB4F-88E5-AA3437C01BC7}"/>
              </a:ext>
            </a:extLst>
          </p:cNvPr>
          <p:cNvCxnSpPr>
            <a:cxnSpLocks/>
            <a:stCxn id="7" idx="3"/>
            <a:endCxn id="23" idx="1"/>
          </p:cNvCxnSpPr>
          <p:nvPr/>
        </p:nvCxnSpPr>
        <p:spPr>
          <a:xfrm flipV="1">
            <a:off x="7957752" y="3603713"/>
            <a:ext cx="2801326" cy="358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ECEBDF3-DF73-154B-A8C1-C720F1AC5E8B}"/>
              </a:ext>
            </a:extLst>
          </p:cNvPr>
          <p:cNvSpPr txBox="1"/>
          <p:nvPr/>
        </p:nvSpPr>
        <p:spPr>
          <a:xfrm rot="19425601">
            <a:off x="8879268" y="2103103"/>
            <a:ext cx="140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598C65-009D-6E48-9FC4-D466608E044F}"/>
              </a:ext>
            </a:extLst>
          </p:cNvPr>
          <p:cNvSpPr txBox="1"/>
          <p:nvPr/>
        </p:nvSpPr>
        <p:spPr>
          <a:xfrm>
            <a:off x="8588265" y="3270617"/>
            <a:ext cx="19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references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8702BE-1992-2F4A-8914-37ADE2A4C772}"/>
              </a:ext>
            </a:extLst>
          </p:cNvPr>
          <p:cNvSpPr/>
          <p:nvPr/>
        </p:nvSpPr>
        <p:spPr>
          <a:xfrm>
            <a:off x="4819134" y="3270617"/>
            <a:ext cx="1421026" cy="621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419AB7-A98B-F648-BECE-D1546A066A2F}"/>
              </a:ext>
            </a:extLst>
          </p:cNvPr>
          <p:cNvSpPr/>
          <p:nvPr/>
        </p:nvSpPr>
        <p:spPr>
          <a:xfrm>
            <a:off x="6453826" y="3270617"/>
            <a:ext cx="1421025" cy="621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Inference Engine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DC21F2-251B-9944-A075-E862788D7EB9}"/>
              </a:ext>
            </a:extLst>
          </p:cNvPr>
          <p:cNvSpPr/>
          <p:nvPr/>
        </p:nvSpPr>
        <p:spPr>
          <a:xfrm>
            <a:off x="4795694" y="3976429"/>
            <a:ext cx="1444466" cy="621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Management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31F54D-BF4D-A14E-B9E5-2FD91798305B}"/>
              </a:ext>
            </a:extLst>
          </p:cNvPr>
          <p:cNvSpPr/>
          <p:nvPr/>
        </p:nvSpPr>
        <p:spPr>
          <a:xfrm>
            <a:off x="6453826" y="3976429"/>
            <a:ext cx="1421026" cy="621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CRS Resolver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FEC4F4-999C-AD43-9334-F7B3AD2C8208}"/>
              </a:ext>
            </a:extLst>
          </p:cNvPr>
          <p:cNvSpPr txBox="1"/>
          <p:nvPr/>
        </p:nvSpPr>
        <p:spPr>
          <a:xfrm>
            <a:off x="1933825" y="3634337"/>
            <a:ext cx="20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 definitions</a:t>
            </a:r>
          </a:p>
        </p:txBody>
      </p:sp>
    </p:spTree>
    <p:extLst>
      <p:ext uri="{BB962C8B-B14F-4D97-AF65-F5344CB8AC3E}">
        <p14:creationId xmlns:p14="http://schemas.microsoft.com/office/powerpoint/2010/main" val="41878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0C1D-443E-EB4B-86D8-E121C9484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C23089-911D-2447-9182-3404BC8A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Automation</a:t>
            </a: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B48DA702-935B-5349-B1D9-EABF46897B2E}"/>
              </a:ext>
            </a:extLst>
          </p:cNvPr>
          <p:cNvSpPr/>
          <p:nvPr/>
        </p:nvSpPr>
        <p:spPr>
          <a:xfrm>
            <a:off x="566773" y="2650013"/>
            <a:ext cx="6308330" cy="1557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41604D7-58D1-0B49-92B3-5A27EE8594A1}"/>
              </a:ext>
            </a:extLst>
          </p:cNvPr>
          <p:cNvSpPr txBox="1">
            <a:spLocks/>
          </p:cNvSpPr>
          <p:nvPr/>
        </p:nvSpPr>
        <p:spPr>
          <a:xfrm>
            <a:off x="11050588" y="6545263"/>
            <a:ext cx="1141412" cy="284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FFBB97-7D0D-254B-8D4D-CAA6D6D43200}" type="slidenum">
              <a:rPr lang="en-PL" smtClean="0"/>
              <a:pPr/>
              <a:t>8</a:t>
            </a:fld>
            <a:endParaRPr lang="en-PL"/>
          </a:p>
        </p:txBody>
      </p:sp>
      <p:sp>
        <p:nvSpPr>
          <p:cNvPr id="7" name="Flowchart: Multidocument 120">
            <a:extLst>
              <a:ext uri="{FF2B5EF4-FFF2-40B4-BE49-F238E27FC236}">
                <a16:creationId xmlns:a16="http://schemas.microsoft.com/office/drawing/2014/main" id="{18C4DA62-46A5-1A46-9B25-5D45E9AFA269}"/>
              </a:ext>
            </a:extLst>
          </p:cNvPr>
          <p:cNvSpPr/>
          <p:nvPr/>
        </p:nvSpPr>
        <p:spPr>
          <a:xfrm>
            <a:off x="153890" y="1385979"/>
            <a:ext cx="1284514" cy="914400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Git commits</a:t>
            </a:r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BBF8F6-0166-224D-9E8B-05481C4E1CB4}"/>
              </a:ext>
            </a:extLst>
          </p:cNvPr>
          <p:cNvSpPr/>
          <p:nvPr/>
        </p:nvSpPr>
        <p:spPr>
          <a:xfrm>
            <a:off x="1861457" y="1389472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Git Action</a:t>
            </a:r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1884B3-967C-2F4B-AB74-96E4BBEE448A}"/>
              </a:ext>
            </a:extLst>
          </p:cNvPr>
          <p:cNvSpPr/>
          <p:nvPr/>
        </p:nvSpPr>
        <p:spPr>
          <a:xfrm>
            <a:off x="3844148" y="1331551"/>
            <a:ext cx="15675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script</a:t>
            </a:r>
            <a:endParaRPr lang="en-AU" dirty="0"/>
          </a:p>
        </p:txBody>
      </p:sp>
      <p:sp>
        <p:nvSpPr>
          <p:cNvPr id="10" name="Flowchart: Multidocument 124">
            <a:extLst>
              <a:ext uri="{FF2B5EF4-FFF2-40B4-BE49-F238E27FC236}">
                <a16:creationId xmlns:a16="http://schemas.microsoft.com/office/drawing/2014/main" id="{6A456B80-C72F-D547-8003-1F90A550DAB0}"/>
              </a:ext>
            </a:extLst>
          </p:cNvPr>
          <p:cNvSpPr/>
          <p:nvPr/>
        </p:nvSpPr>
        <p:spPr>
          <a:xfrm>
            <a:off x="9149930" y="2755590"/>
            <a:ext cx="1284514" cy="914400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Git commits</a:t>
            </a:r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C16F85-2337-1F44-B477-5171BCBCA4C1}"/>
              </a:ext>
            </a:extLst>
          </p:cNvPr>
          <p:cNvSpPr/>
          <p:nvPr/>
        </p:nvSpPr>
        <p:spPr>
          <a:xfrm>
            <a:off x="1077686" y="2852056"/>
            <a:ext cx="15675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entail</a:t>
            </a:r>
            <a:endParaRPr lang="en-AU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734E13-0303-C045-A4E8-023B924091AE}"/>
              </a:ext>
            </a:extLst>
          </p:cNvPr>
          <p:cNvSpPr/>
          <p:nvPr/>
        </p:nvSpPr>
        <p:spPr>
          <a:xfrm>
            <a:off x="7134706" y="4329853"/>
            <a:ext cx="15675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push</a:t>
            </a:r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33CD9D-22E9-7D45-A4C9-57800C275CAC}"/>
              </a:ext>
            </a:extLst>
          </p:cNvPr>
          <p:cNvSpPr/>
          <p:nvPr/>
        </p:nvSpPr>
        <p:spPr>
          <a:xfrm>
            <a:off x="2937167" y="2852056"/>
            <a:ext cx="156754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validate</a:t>
            </a:r>
            <a:endParaRPr lang="en-AU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59896A-DB54-2749-A070-B86C6B084905}"/>
              </a:ext>
            </a:extLst>
          </p:cNvPr>
          <p:cNvSpPr/>
          <p:nvPr/>
        </p:nvSpPr>
        <p:spPr>
          <a:xfrm>
            <a:off x="4796647" y="2852056"/>
            <a:ext cx="17892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Annotate </a:t>
            </a:r>
            <a:r>
              <a:rPr lang="en-US" sz="1400" dirty="0"/>
              <a:t>conformance</a:t>
            </a:r>
            <a:endParaRPr lang="en-A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154A79-8074-B146-BA33-A04687B4C264}"/>
              </a:ext>
            </a:extLst>
          </p:cNvPr>
          <p:cNvSpPr/>
          <p:nvPr/>
        </p:nvSpPr>
        <p:spPr>
          <a:xfrm>
            <a:off x="7023873" y="2852056"/>
            <a:ext cx="17892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serialize</a:t>
            </a:r>
            <a:endParaRPr lang="en-AU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9FE826-2580-4A43-BC13-199E616B4C24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>
          <a:xfrm>
            <a:off x="1438404" y="1843179"/>
            <a:ext cx="423053" cy="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A50B7B-2948-DE44-8F09-EA158ED11D9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3309257" y="1788751"/>
            <a:ext cx="534891" cy="5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E86AC2-5303-2449-ADB2-7DD81F4A553E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flipH="1">
            <a:off x="1861457" y="2245951"/>
            <a:ext cx="2766462" cy="6061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3CEE8D-5260-5C47-ABA3-143F82DE17A8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2645228" y="3309256"/>
            <a:ext cx="2919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A83BBD-C021-744F-B6FA-7F1829CA6171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4504709" y="3309256"/>
            <a:ext cx="291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2F2CC9-9AD5-6F46-AB46-82969F9EB1BC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6585856" y="3309256"/>
            <a:ext cx="438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D87037-EBC8-444D-92E3-2CE5EB1A5EFF}"/>
              </a:ext>
            </a:extLst>
          </p:cNvPr>
          <p:cNvCxnSpPr>
            <a:cxnSpLocks/>
            <a:stCxn id="15" idx="6"/>
            <a:endCxn id="10" idx="1"/>
          </p:cNvCxnSpPr>
          <p:nvPr/>
        </p:nvCxnSpPr>
        <p:spPr>
          <a:xfrm flipV="1">
            <a:off x="8813082" y="3212790"/>
            <a:ext cx="336848" cy="96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D50DEF-03B3-484C-9147-9DE224A03AFE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 flipH="1">
            <a:off x="7918477" y="3766456"/>
            <a:ext cx="1" cy="56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C21233-4A16-5F40-AFAB-4A15074C5DDD}"/>
              </a:ext>
            </a:extLst>
          </p:cNvPr>
          <p:cNvCxnSpPr>
            <a:cxnSpLocks/>
            <a:stCxn id="12" idx="6"/>
            <a:endCxn id="26" idx="2"/>
          </p:cNvCxnSpPr>
          <p:nvPr/>
        </p:nvCxnSpPr>
        <p:spPr>
          <a:xfrm>
            <a:off x="8702248" y="4787053"/>
            <a:ext cx="494687" cy="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2BD532-8B70-5947-9571-1FC0E7A0DED9}"/>
              </a:ext>
            </a:extLst>
          </p:cNvPr>
          <p:cNvGrpSpPr/>
          <p:nvPr/>
        </p:nvGrpSpPr>
        <p:grpSpPr>
          <a:xfrm>
            <a:off x="9196935" y="4131127"/>
            <a:ext cx="1091552" cy="1317172"/>
            <a:chOff x="8884473" y="4027715"/>
            <a:chExt cx="1567542" cy="1981202"/>
          </a:xfrm>
        </p:grpSpPr>
        <p:sp>
          <p:nvSpPr>
            <p:cNvPr id="26" name="Cylinder 166">
              <a:extLst>
                <a:ext uri="{FF2B5EF4-FFF2-40B4-BE49-F238E27FC236}">
                  <a16:creationId xmlns:a16="http://schemas.microsoft.com/office/drawing/2014/main" id="{E3E969C7-9EAC-974B-A33B-B519AC342523}"/>
                </a:ext>
              </a:extLst>
            </p:cNvPr>
            <p:cNvSpPr/>
            <p:nvPr/>
          </p:nvSpPr>
          <p:spPr>
            <a:xfrm>
              <a:off x="8884473" y="4027715"/>
              <a:ext cx="1567542" cy="1981202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E0D77EC-F5A6-854E-92D6-E874E4BE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199590" y="4566216"/>
              <a:ext cx="827643" cy="904200"/>
            </a:xfrm>
            <a:prstGeom prst="rect">
              <a:avLst/>
            </a:prstGeom>
          </p:spPr>
        </p:pic>
      </p:grpSp>
      <p:sp>
        <p:nvSpPr>
          <p:cNvPr id="28" name="Rectangle: Rounded Corners 171">
            <a:extLst>
              <a:ext uri="{FF2B5EF4-FFF2-40B4-BE49-F238E27FC236}">
                <a16:creationId xmlns:a16="http://schemas.microsoft.com/office/drawing/2014/main" id="{7DCB6A84-F6B0-2B4F-A61D-3653BB4E7C61}"/>
              </a:ext>
            </a:extLst>
          </p:cNvPr>
          <p:cNvSpPr/>
          <p:nvPr/>
        </p:nvSpPr>
        <p:spPr>
          <a:xfrm>
            <a:off x="10840682" y="1992086"/>
            <a:ext cx="1179606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Linked </a:t>
            </a:r>
          </a:p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(views and redirects)</a:t>
            </a:r>
            <a:endParaRPr lang="en-AU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CF75BF-EE30-744A-9159-0D4A89BAB600}"/>
              </a:ext>
            </a:extLst>
          </p:cNvPr>
          <p:cNvCxnSpPr>
            <a:stCxn id="10" idx="3"/>
          </p:cNvCxnSpPr>
          <p:nvPr/>
        </p:nvCxnSpPr>
        <p:spPr>
          <a:xfrm>
            <a:off x="10434444" y="3212790"/>
            <a:ext cx="406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6D1205-DBA9-DF49-AD96-11F1344107BF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10288487" y="4789713"/>
            <a:ext cx="552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Curved Down 9">
            <a:extLst>
              <a:ext uri="{FF2B5EF4-FFF2-40B4-BE49-F238E27FC236}">
                <a16:creationId xmlns:a16="http://schemas.microsoft.com/office/drawing/2014/main" id="{414DA2B3-5C8D-E64C-9978-AF7D8CC194FB}"/>
              </a:ext>
            </a:extLst>
          </p:cNvPr>
          <p:cNvSpPr/>
          <p:nvPr/>
        </p:nvSpPr>
        <p:spPr>
          <a:xfrm rot="10800000">
            <a:off x="2159816" y="4246289"/>
            <a:ext cx="262049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484619-C7BA-B541-82B7-16E54533077C}"/>
              </a:ext>
            </a:extLst>
          </p:cNvPr>
          <p:cNvSpPr txBox="1"/>
          <p:nvPr/>
        </p:nvSpPr>
        <p:spPr>
          <a:xfrm>
            <a:off x="796147" y="3838655"/>
            <a:ext cx="341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PER PROFILE PER “DOMAIN”</a:t>
            </a:r>
            <a:endParaRPr lang="en-AU" dirty="0"/>
          </a:p>
        </p:txBody>
      </p:sp>
      <p:sp>
        <p:nvSpPr>
          <p:cNvPr id="33" name="Flowchart: Document 12">
            <a:extLst>
              <a:ext uri="{FF2B5EF4-FFF2-40B4-BE49-F238E27FC236}">
                <a16:creationId xmlns:a16="http://schemas.microsoft.com/office/drawing/2014/main" id="{C4A74046-9686-E040-B86E-E50B22AFC0B6}"/>
              </a:ext>
            </a:extLst>
          </p:cNvPr>
          <p:cNvSpPr/>
          <p:nvPr/>
        </p:nvSpPr>
        <p:spPr>
          <a:xfrm>
            <a:off x="6028292" y="1174897"/>
            <a:ext cx="3418761" cy="834048"/>
          </a:xfrm>
          <a:prstGeom prst="flowChart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[Domain, ordered profile list]*</a:t>
            </a:r>
            <a:endParaRPr lang="en-AU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F09E4B2-F3D6-7942-A299-D26A3472D790}"/>
              </a:ext>
            </a:extLst>
          </p:cNvPr>
          <p:cNvCxnSpPr>
            <a:cxnSpLocks/>
            <a:stCxn id="33" idx="1"/>
            <a:endCxn id="9" idx="6"/>
          </p:cNvCxnSpPr>
          <p:nvPr/>
        </p:nvCxnSpPr>
        <p:spPr>
          <a:xfrm flipH="1">
            <a:off x="5411690" y="1591921"/>
            <a:ext cx="616602" cy="19683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Flowchart: Document 24">
            <a:extLst>
              <a:ext uri="{FF2B5EF4-FFF2-40B4-BE49-F238E27FC236}">
                <a16:creationId xmlns:a16="http://schemas.microsoft.com/office/drawing/2014/main" id="{2BB9EED6-3B2A-9943-A874-2AC8C26BBF0F}"/>
              </a:ext>
            </a:extLst>
          </p:cNvPr>
          <p:cNvSpPr/>
          <p:nvPr/>
        </p:nvSpPr>
        <p:spPr>
          <a:xfrm>
            <a:off x="734687" y="5572092"/>
            <a:ext cx="1642438" cy="87987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SHACL Profile</a:t>
            </a:r>
          </a:p>
          <a:p>
            <a:pPr algn="ctr"/>
            <a:r>
              <a:rPr lang="en-US" dirty="0"/>
              <a:t>entailments</a:t>
            </a:r>
            <a:endParaRPr lang="en-AU" dirty="0"/>
          </a:p>
        </p:txBody>
      </p:sp>
      <p:sp>
        <p:nvSpPr>
          <p:cNvPr id="36" name="Flowchart: Document 51">
            <a:extLst>
              <a:ext uri="{FF2B5EF4-FFF2-40B4-BE49-F238E27FC236}">
                <a16:creationId xmlns:a16="http://schemas.microsoft.com/office/drawing/2014/main" id="{090A808C-1AD9-4445-811A-15CF0C6848AA}"/>
              </a:ext>
            </a:extLst>
          </p:cNvPr>
          <p:cNvSpPr/>
          <p:nvPr/>
        </p:nvSpPr>
        <p:spPr>
          <a:xfrm>
            <a:off x="2929320" y="5572092"/>
            <a:ext cx="1642438" cy="82094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SHACL Profile validation rules</a:t>
            </a:r>
            <a:endParaRPr lang="en-AU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31F393-908D-7141-9C8C-C658FF9417D1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1555906" y="3766456"/>
            <a:ext cx="318537" cy="18056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97E56B-357E-7248-83AD-296EE51ABA43}"/>
              </a:ext>
            </a:extLst>
          </p:cNvPr>
          <p:cNvCxnSpPr>
            <a:cxnSpLocks/>
            <a:stCxn id="36" idx="0"/>
            <a:endCxn id="13" idx="4"/>
          </p:cNvCxnSpPr>
          <p:nvPr/>
        </p:nvCxnSpPr>
        <p:spPr>
          <a:xfrm flipH="1" flipV="1">
            <a:off x="3720938" y="3766456"/>
            <a:ext cx="29601" cy="18056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10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85C70-C455-5A46-B2B0-BD09DC542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A35AC-7143-1D4B-ABF2-B029D22C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Automation using profiles</a:t>
            </a: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D28FE87-FAB6-3844-9CCA-F59B654C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435" y="5197060"/>
            <a:ext cx="1404494" cy="925286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7207D162-AEC3-334C-AEC5-CAA939C7E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4970" y="2225848"/>
            <a:ext cx="829417" cy="7656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D2D7B2A-73AD-4141-B231-57FC701FB585}"/>
              </a:ext>
            </a:extLst>
          </p:cNvPr>
          <p:cNvGrpSpPr/>
          <p:nvPr/>
        </p:nvGrpSpPr>
        <p:grpSpPr>
          <a:xfrm>
            <a:off x="250821" y="3523835"/>
            <a:ext cx="1445721" cy="1353918"/>
            <a:chOff x="153890" y="2231564"/>
            <a:chExt cx="1445721" cy="1353918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C05BBB1F-CC9E-1746-AA3B-FEE202B4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53890" y="2231565"/>
              <a:ext cx="625929" cy="625929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4BCAE7B4-B355-194C-B79A-984795E5C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60717" y="2959553"/>
              <a:ext cx="625929" cy="625929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C5D99980-65AC-8246-917C-4CCBCA8C1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973682" y="2231564"/>
              <a:ext cx="625929" cy="625929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9579CE-1663-954A-9277-94573058D6EE}"/>
                </a:ext>
              </a:extLst>
            </p:cNvPr>
            <p:cNvCxnSpPr>
              <a:cxnSpLocks/>
              <a:stCxn id="8" idx="2"/>
              <a:endCxn id="9" idx="1"/>
            </p:cNvCxnSpPr>
            <p:nvPr/>
          </p:nvCxnSpPr>
          <p:spPr>
            <a:xfrm>
              <a:off x="466855" y="2857494"/>
              <a:ext cx="193862" cy="415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F0FF31-CEBF-4B49-80A0-A8387B024B0F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 flipV="1">
              <a:off x="779819" y="2544529"/>
              <a:ext cx="19386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82B2542-2757-9E47-88A2-C1671D730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4409" y="1199664"/>
            <a:ext cx="2953701" cy="15416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E2F5FF-6B49-D94E-9638-5A891656F415}"/>
              </a:ext>
            </a:extLst>
          </p:cNvPr>
          <p:cNvSpPr/>
          <p:nvPr/>
        </p:nvSpPr>
        <p:spPr>
          <a:xfrm>
            <a:off x="10114318" y="3001781"/>
            <a:ext cx="11103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 profile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7A822C-B56B-2A4A-8C04-212A56277232}"/>
              </a:ext>
            </a:extLst>
          </p:cNvPr>
          <p:cNvSpPr/>
          <p:nvPr/>
        </p:nvSpPr>
        <p:spPr>
          <a:xfrm>
            <a:off x="5702145" y="1588132"/>
            <a:ext cx="1827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OGC NA profile</a:t>
            </a:r>
          </a:p>
          <a:p>
            <a:pPr algn="ctr"/>
            <a:r>
              <a:rPr lang="en-US" dirty="0"/>
              <a:t>(governance metadata)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98244-8657-E243-82E1-C2291F6257B4}"/>
              </a:ext>
            </a:extLst>
          </p:cNvPr>
          <p:cNvSpPr/>
          <p:nvPr/>
        </p:nvSpPr>
        <p:spPr>
          <a:xfrm>
            <a:off x="5932717" y="2999474"/>
            <a:ext cx="12639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Basic SKOS</a:t>
            </a:r>
            <a:endParaRPr lang="en-AU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349F59-C51B-D347-AA00-904D7A5756F7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>
            <a:off x="1364387" y="2608656"/>
            <a:ext cx="4568330" cy="84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B800F14-EA2F-EF48-8392-0ABFC04A65A5}"/>
              </a:ext>
            </a:extLst>
          </p:cNvPr>
          <p:cNvSpPr/>
          <p:nvPr/>
        </p:nvSpPr>
        <p:spPr>
          <a:xfrm>
            <a:off x="8189346" y="3001781"/>
            <a:ext cx="11103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OGC SKOS profile</a:t>
            </a:r>
            <a:endParaRPr lang="en-AU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51C82E-A41D-374F-93FE-8DAB76C41EC8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7196681" y="3456674"/>
            <a:ext cx="992665" cy="2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D9E45-CA19-4545-A8CD-828E49D71EAC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9299689" y="3458981"/>
            <a:ext cx="8146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FACF7F-CD9A-0F49-890C-233CA45461AD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7529723" y="2045332"/>
            <a:ext cx="659623" cy="1413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CD9CF60-3A1A-6A40-BFA7-7709151E03B8}"/>
              </a:ext>
            </a:extLst>
          </p:cNvPr>
          <p:cNvSpPr/>
          <p:nvPr/>
        </p:nvSpPr>
        <p:spPr>
          <a:xfrm>
            <a:off x="2702212" y="3390734"/>
            <a:ext cx="12639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ModSpec</a:t>
            </a:r>
            <a:endParaRPr lang="en-AU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506F0E-DA32-9747-A7FA-482F3078324D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1696542" y="3836800"/>
            <a:ext cx="1005670" cy="1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9723F5-75A1-F54B-A497-C0C56F09DB73}"/>
              </a:ext>
            </a:extLst>
          </p:cNvPr>
          <p:cNvCxnSpPr>
            <a:cxnSpLocks/>
            <a:stCxn id="22" idx="3"/>
            <a:endCxn id="16" idx="1"/>
          </p:cNvCxnSpPr>
          <p:nvPr/>
        </p:nvCxnSpPr>
        <p:spPr>
          <a:xfrm flipV="1">
            <a:off x="3966176" y="3456674"/>
            <a:ext cx="1966541" cy="39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CC96695-D6F9-6444-882A-DBDA4F673E2B}"/>
              </a:ext>
            </a:extLst>
          </p:cNvPr>
          <p:cNvSpPr/>
          <p:nvPr/>
        </p:nvSpPr>
        <p:spPr>
          <a:xfrm>
            <a:off x="10115947" y="4044133"/>
            <a:ext cx="11103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readable</a:t>
            </a:r>
            <a:endParaRPr lang="en-AU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0D5C78-BB18-2D46-AD71-782A4BA40F5B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>
            <a:off x="9299689" y="3458981"/>
            <a:ext cx="816258" cy="1042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633F5A8-5B03-064E-B06E-0E08BB13EC2B}"/>
              </a:ext>
            </a:extLst>
          </p:cNvPr>
          <p:cNvSpPr/>
          <p:nvPr/>
        </p:nvSpPr>
        <p:spPr>
          <a:xfrm>
            <a:off x="2770715" y="5153595"/>
            <a:ext cx="12639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OWL</a:t>
            </a:r>
            <a:endParaRPr lang="en-AU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035FF7-869C-054D-89D7-A0607AE934E9}"/>
              </a:ext>
            </a:extLst>
          </p:cNvPr>
          <p:cNvCxnSpPr>
            <a:cxnSpLocks/>
            <a:stCxn id="5" idx="3"/>
            <a:endCxn id="27" idx="1"/>
          </p:cNvCxnSpPr>
          <p:nvPr/>
        </p:nvCxnSpPr>
        <p:spPr>
          <a:xfrm flipV="1">
            <a:off x="1675929" y="5610795"/>
            <a:ext cx="1094786" cy="4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DB9EE02-FD30-BA42-A186-E426BCDD536A}"/>
              </a:ext>
            </a:extLst>
          </p:cNvPr>
          <p:cNvSpPr/>
          <p:nvPr/>
        </p:nvSpPr>
        <p:spPr>
          <a:xfrm>
            <a:off x="4779707" y="5153595"/>
            <a:ext cx="20238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 Model (19109 Application Schema)</a:t>
            </a:r>
            <a:endParaRPr lang="en-AU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DC06D-4248-1248-A813-DFEB4021FD40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4034679" y="5610795"/>
            <a:ext cx="745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741808-E28D-5240-8583-0E81DD63F9E1}"/>
              </a:ext>
            </a:extLst>
          </p:cNvPr>
          <p:cNvCxnSpPr>
            <a:cxnSpLocks/>
            <a:stCxn id="29" idx="0"/>
            <a:endCxn id="16" idx="2"/>
          </p:cNvCxnSpPr>
          <p:nvPr/>
        </p:nvCxnSpPr>
        <p:spPr>
          <a:xfrm flipV="1">
            <a:off x="5791639" y="3913874"/>
            <a:ext cx="773060" cy="1239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D86EF5-1C05-C449-B5FB-0657B960DDDC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1070613" y="2884714"/>
            <a:ext cx="312965" cy="63912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D649B4C-E4DE-4D48-929D-18E6BF800EF8}"/>
              </a:ext>
            </a:extLst>
          </p:cNvPr>
          <p:cNvSpPr txBox="1"/>
          <p:nvPr/>
        </p:nvSpPr>
        <p:spPr>
          <a:xfrm>
            <a:off x="357805" y="929911"/>
            <a:ext cx="295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Domains</a:t>
            </a:r>
          </a:p>
          <a:p>
            <a:pPr lvl="1"/>
            <a:r>
              <a:rPr lang="en-US" i="1" dirty="0"/>
              <a:t>(directories under GIT  matching URI path roots.)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77550076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at is OGC?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at do our members value?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652</Words>
  <Application>Microsoft Macintosh PowerPoint</Application>
  <PresentationFormat>Widescreen</PresentationFormat>
  <Paragraphs>108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Lato</vt:lpstr>
      <vt:lpstr>Times New Roman</vt:lpstr>
      <vt:lpstr>1_Custom Design</vt:lpstr>
      <vt:lpstr>Title Slide</vt:lpstr>
      <vt:lpstr>What is OGC?</vt:lpstr>
      <vt:lpstr>What do our members value?</vt:lpstr>
      <vt:lpstr>Thank You</vt:lpstr>
      <vt:lpstr>PowerPoint Presentation</vt:lpstr>
      <vt:lpstr>Introduction</vt:lpstr>
      <vt:lpstr>Purpose of the OGC Naming Authority</vt:lpstr>
      <vt:lpstr>Types of Resources in the Registers</vt:lpstr>
      <vt:lpstr>Registration Process</vt:lpstr>
      <vt:lpstr>Where to Submit Proposals</vt:lpstr>
      <vt:lpstr>An Introduction to the OGC Definitions Server</vt:lpstr>
      <vt:lpstr>Improved Automation</vt:lpstr>
      <vt:lpstr>Improved Automation using profiles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Felsey</dc:creator>
  <cp:lastModifiedBy>Gobe Hobona</cp:lastModifiedBy>
  <cp:revision>263</cp:revision>
  <dcterms:created xsi:type="dcterms:W3CDTF">2020-04-17T22:01:33Z</dcterms:created>
  <dcterms:modified xsi:type="dcterms:W3CDTF">2021-07-22T11:01:49Z</dcterms:modified>
</cp:coreProperties>
</file>